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4"/>
  </p:notesMasterIdLst>
  <p:sldIdLst>
    <p:sldId id="414" r:id="rId2"/>
    <p:sldId id="298" r:id="rId3"/>
    <p:sldId id="258" r:id="rId4"/>
    <p:sldId id="299" r:id="rId5"/>
    <p:sldId id="300" r:id="rId6"/>
    <p:sldId id="301" r:id="rId7"/>
    <p:sldId id="302" r:id="rId8"/>
    <p:sldId id="303" r:id="rId9"/>
    <p:sldId id="265" r:id="rId10"/>
    <p:sldId id="259" r:id="rId11"/>
    <p:sldId id="333" r:id="rId12"/>
    <p:sldId id="304" r:id="rId13"/>
    <p:sldId id="334" r:id="rId14"/>
    <p:sldId id="305" r:id="rId15"/>
    <p:sldId id="335" r:id="rId16"/>
    <p:sldId id="306" r:id="rId17"/>
    <p:sldId id="336" r:id="rId18"/>
    <p:sldId id="307" r:id="rId19"/>
    <p:sldId id="337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85" r:id="rId42"/>
    <p:sldId id="386" r:id="rId43"/>
    <p:sldId id="387" r:id="rId44"/>
    <p:sldId id="388" r:id="rId45"/>
    <p:sldId id="389" r:id="rId46"/>
    <p:sldId id="390" r:id="rId47"/>
    <p:sldId id="391" r:id="rId48"/>
    <p:sldId id="392" r:id="rId49"/>
    <p:sldId id="393" r:id="rId50"/>
    <p:sldId id="394" r:id="rId51"/>
    <p:sldId id="395" r:id="rId52"/>
    <p:sldId id="396" r:id="rId53"/>
    <p:sldId id="397" r:id="rId54"/>
    <p:sldId id="398" r:id="rId55"/>
    <p:sldId id="399" r:id="rId56"/>
    <p:sldId id="400" r:id="rId57"/>
    <p:sldId id="401" r:id="rId58"/>
    <p:sldId id="412" r:id="rId59"/>
    <p:sldId id="413" r:id="rId60"/>
    <p:sldId id="404" r:id="rId61"/>
    <p:sldId id="405" r:id="rId62"/>
    <p:sldId id="406" r:id="rId63"/>
    <p:sldId id="407" r:id="rId64"/>
    <p:sldId id="408" r:id="rId65"/>
    <p:sldId id="409" r:id="rId66"/>
    <p:sldId id="410" r:id="rId67"/>
    <p:sldId id="411" r:id="rId68"/>
    <p:sldId id="402" r:id="rId69"/>
    <p:sldId id="403" r:id="rId70"/>
    <p:sldId id="297" r:id="rId71"/>
    <p:sldId id="296" r:id="rId72"/>
    <p:sldId id="363" r:id="rId73"/>
  </p:sldIdLst>
  <p:sldSz cx="12192000" cy="6858000"/>
  <p:notesSz cx="6858000" cy="9144000"/>
  <p:embeddedFontLs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Impact" panose="020B0806030902050204" pitchFamily="34" charset="0"/>
      <p:regular r:id="rId79"/>
    </p:embeddedFont>
    <p:embeddedFont>
      <p:font typeface="Korinna" pitchFamily="2" charset="0"/>
      <p:regular r:id="rId80"/>
      <p:bold r:id="rId8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CE9"/>
    <a:srgbClr val="000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2" autoAdjust="0"/>
    <p:restoredTop sz="94280" autoAdjust="0"/>
  </p:normalViewPr>
  <p:slideViewPr>
    <p:cSldViewPr>
      <p:cViewPr varScale="1">
        <p:scale>
          <a:sx n="107" d="100"/>
          <a:sy n="107" d="100"/>
        </p:scale>
        <p:origin x="168" y="5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948444-4F30-468D-8CF4-11079A55DC94}" type="datetimeFigureOut">
              <a:rPr lang="en-US"/>
              <a:pPr>
                <a:defRPr/>
              </a:pPr>
              <a:t>2/17/21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ED6562-9072-40DA-B7AA-8CF1ED8AA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A8ECB66-A29E-49C7-8346-396B6B1EB58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830F0-2769-4E1C-8F45-DC145443980D}" type="datetimeFigureOut">
              <a:rPr lang="en-US"/>
              <a:pPr>
                <a:defRPr/>
              </a:pPr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E634-735E-49F8-AEE9-601EF8DC2C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58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C4AF-0CEF-4C30-A25E-E7983E8C52D3}" type="datetimeFigureOut">
              <a:rPr lang="en-US"/>
              <a:pPr>
                <a:defRPr/>
              </a:pPr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2B1E-718B-49A2-B628-FBFAA3F49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23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7EDE-B5EF-4537-A024-B6C339F5BF95}" type="datetimeFigureOut">
              <a:rPr lang="en-US"/>
              <a:pPr>
                <a:defRPr/>
              </a:pPr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CE6BE-0921-4C5F-BA11-88939D4A1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66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76A6-8315-46A9-B04C-9D6C581FAEE2}" type="datetimeFigureOut">
              <a:rPr lang="en-US"/>
              <a:pPr>
                <a:defRPr/>
              </a:pPr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95472-A89B-4352-B7EC-7D74A46A4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68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F179-A35D-4C99-8CA1-30CFDB77859D}" type="datetimeFigureOut">
              <a:rPr lang="en-US"/>
              <a:pPr>
                <a:defRPr/>
              </a:pPr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513DA-EE3C-4668-AF52-3382348F5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71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DA2EA-AB23-4903-B3BF-2ED16C3AD94C}" type="datetimeFigureOut">
              <a:rPr lang="en-US"/>
              <a:pPr>
                <a:defRPr/>
              </a:pPr>
              <a:t>2/17/21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77D5-F72A-4409-9544-46C2A9D60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23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D3B74-DC3A-44BE-8056-A5DA8FC608F2}" type="datetimeFigureOut">
              <a:rPr lang="en-US"/>
              <a:pPr>
                <a:defRPr/>
              </a:pPr>
              <a:t>2/17/21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C62A-3422-4834-A4E0-726A47F3C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227E-F200-4823-888C-59259FBD9E31}" type="datetimeFigureOut">
              <a:rPr lang="en-US"/>
              <a:pPr>
                <a:defRPr/>
              </a:pPr>
              <a:t>2/17/21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9DE5-DC5D-4C3C-8249-BAB5F5357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55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7AFF-19F3-40EE-A5FB-AC8C1B2ADA25}" type="datetimeFigureOut">
              <a:rPr lang="en-US"/>
              <a:pPr>
                <a:defRPr/>
              </a:pPr>
              <a:t>2/17/21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A7DC-74EC-4CAA-843E-0ED69186E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83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183D-5931-4BF4-B87C-F4C53C281D8C}" type="datetimeFigureOut">
              <a:rPr lang="en-US"/>
              <a:pPr>
                <a:defRPr/>
              </a:pPr>
              <a:t>2/17/21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89F3-FFFA-41E4-A075-76CD2A9B7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79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F793-129B-49C9-AF4D-D8B997DB0B84}" type="datetimeFigureOut">
              <a:rPr lang="en-US"/>
              <a:pPr>
                <a:defRPr/>
              </a:pPr>
              <a:t>2/17/21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9025-80FB-46B2-B2DF-86017318E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95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90D7D5-5826-4297-BFA5-1FC264484CE9}" type="datetimeFigureOut">
              <a:rPr lang="en-US"/>
              <a:pPr>
                <a:defRPr/>
              </a:pPr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35B8F6-54DD-4D45-8762-B09A35C08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slide" Target="slide24.xml"/><Relationship Id="rId18" Type="http://schemas.openxmlformats.org/officeDocument/2006/relationships/slide" Target="slide56.xml"/><Relationship Id="rId26" Type="http://schemas.openxmlformats.org/officeDocument/2006/relationships/slide" Target="slide42.xml"/><Relationship Id="rId3" Type="http://schemas.openxmlformats.org/officeDocument/2006/relationships/slide" Target="slide12.xml"/><Relationship Id="rId21" Type="http://schemas.openxmlformats.org/officeDocument/2006/relationships/slide" Target="slide10.xml"/><Relationship Id="rId7" Type="http://schemas.openxmlformats.org/officeDocument/2006/relationships/slide" Target="slide58.xml"/><Relationship Id="rId12" Type="http://schemas.openxmlformats.org/officeDocument/2006/relationships/slide" Target="slide36.xml"/><Relationship Id="rId17" Type="http://schemas.openxmlformats.org/officeDocument/2006/relationships/slide" Target="slide44.xml"/><Relationship Id="rId25" Type="http://schemas.openxmlformats.org/officeDocument/2006/relationships/slide" Target="slide40.xml"/><Relationship Id="rId33" Type="http://schemas.openxmlformats.org/officeDocument/2006/relationships/slide" Target="slide62.xml"/><Relationship Id="rId2" Type="http://schemas.openxmlformats.org/officeDocument/2006/relationships/notesSlide" Target="../notesSlides/notesSlide1.xml"/><Relationship Id="rId16" Type="http://schemas.openxmlformats.org/officeDocument/2006/relationships/slide" Target="slide22.xml"/><Relationship Id="rId20" Type="http://schemas.openxmlformats.org/officeDocument/2006/relationships/slide" Target="slide66.xml"/><Relationship Id="rId29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6.xml"/><Relationship Id="rId24" Type="http://schemas.openxmlformats.org/officeDocument/2006/relationships/slide" Target="slide32.xml"/><Relationship Id="rId32" Type="http://schemas.openxmlformats.org/officeDocument/2006/relationships/slide" Target="slide64.xml"/><Relationship Id="rId5" Type="http://schemas.openxmlformats.org/officeDocument/2006/relationships/slide" Target="slide16.xml"/><Relationship Id="rId15" Type="http://schemas.openxmlformats.org/officeDocument/2006/relationships/slide" Target="slide34.xml"/><Relationship Id="rId23" Type="http://schemas.openxmlformats.org/officeDocument/2006/relationships/slide" Target="slide30.xml"/><Relationship Id="rId28" Type="http://schemas.openxmlformats.org/officeDocument/2006/relationships/slide" Target="slide70.xml"/><Relationship Id="rId10" Type="http://schemas.openxmlformats.org/officeDocument/2006/relationships/slide" Target="slide28.xml"/><Relationship Id="rId19" Type="http://schemas.openxmlformats.org/officeDocument/2006/relationships/slide" Target="slide68.xml"/><Relationship Id="rId31" Type="http://schemas.openxmlformats.org/officeDocument/2006/relationships/slide" Target="slide54.xml"/><Relationship Id="rId4" Type="http://schemas.openxmlformats.org/officeDocument/2006/relationships/slide" Target="slide14.xml"/><Relationship Id="rId9" Type="http://schemas.openxmlformats.org/officeDocument/2006/relationships/slide" Target="slide38.xml"/><Relationship Id="rId14" Type="http://schemas.openxmlformats.org/officeDocument/2006/relationships/slide" Target="slide46.xml"/><Relationship Id="rId22" Type="http://schemas.openxmlformats.org/officeDocument/2006/relationships/slide" Target="slide20.xml"/><Relationship Id="rId27" Type="http://schemas.openxmlformats.org/officeDocument/2006/relationships/slide" Target="slide50.xml"/><Relationship Id="rId30" Type="http://schemas.openxmlformats.org/officeDocument/2006/relationships/slide" Target="slide52.xml"/><Relationship Id="rId8" Type="http://schemas.openxmlformats.org/officeDocument/2006/relationships/slide" Target="slide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267017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play Jeopardy – start this .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SLIDE SHOW MODE, and click through the slides. When you get to the game board,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on a square – the answer and then question will appear.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again to return to the game board.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207398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These safety items must be worn by players in the field of play?</a:t>
            </a:r>
            <a:endParaRPr lang="en-US" sz="7200" dirty="0">
              <a:latin typeface="Korinna" panose="020B0604020202020204"/>
            </a:endParaRPr>
          </a:p>
        </p:txBody>
      </p:sp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are helmet, chest pad, shoulder pads, arm pads, &amp; mouth guard?</a:t>
            </a:r>
          </a:p>
        </p:txBody>
      </p:sp>
    </p:spTree>
    <p:extLst>
      <p:ext uri="{BB962C8B-B14F-4D97-AF65-F5344CB8AC3E}">
        <p14:creationId xmlns:p14="http://schemas.microsoft.com/office/powerpoint/2010/main" val="1261614366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Player A1 shoots on goal, after a stick check, the official rules the stick as illegal.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9409958"/>
      </p:ext>
    </p:extLst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no goal + 2-minute non-releasable penalty?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570041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Apparatus used to control heart fibrillation.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11248522"/>
      </p:ext>
    </p:extLst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an AED?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42318699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Player B2 is wearing football pads.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1767555"/>
      </p:ext>
    </p:extLst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illegal equipment (1-min NR personal foul)? 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8070363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Disruption of heart rhythm often caused by hard hit to the chest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3453009"/>
      </p:ext>
    </p:extLst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Commotio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Cordis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84919001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6" name="Picture 2" descr="http://cenblog.org/iyc-2011/files/2011/06/JE2010_HeroHR_RGB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2567"/>
            <a:ext cx="12192000" cy="836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Carry, Cradle, Pass, Shoot.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07844389"/>
      </p:ext>
    </p:extLst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possession?</a:t>
            </a:r>
          </a:p>
        </p:txBody>
      </p:sp>
    </p:spTree>
    <p:extLst>
      <p:ext uri="{BB962C8B-B14F-4D97-AF65-F5344CB8AC3E}">
        <p14:creationId xmlns:p14="http://schemas.microsoft.com/office/powerpoint/2010/main" val="4141886175"/>
      </p:ext>
    </p:extLst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Player B1 gains possession in his defensive box and crosses the midline in 15 seconds. He drops the ball, A1 gains possession.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327526"/>
      </p:ext>
    </p:extLst>
  </p:cSld>
  <p:clrMapOvr>
    <a:masterClrMapping/>
  </p:clrMapOvr>
  <p:transition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failure to advance (No clear) and GB for A1?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9840336"/>
      </p:ext>
    </p:extLst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only player number the officials request prior to the game starting.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1018459"/>
      </p:ext>
    </p:extLst>
  </p:cSld>
  <p:clrMapOvr>
    <a:masterClrMapping/>
  </p:clrMapOvr>
  <p:transition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in-home man?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51498885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An official makes an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L-shaped signal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using his arms.</a:t>
            </a:r>
          </a:p>
        </p:txBody>
      </p:sp>
    </p:spTree>
    <p:extLst>
      <p:ext uri="{BB962C8B-B14F-4D97-AF65-F5344CB8AC3E}">
        <p14:creationId xmlns:p14="http://schemas.microsoft.com/office/powerpoint/2010/main" val="336172999"/>
      </p:ext>
    </p:extLst>
  </p:cSld>
  <p:clrMapOvr>
    <a:masterClrMapping/>
  </p:clrMapOvr>
  <p:transition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stalling /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aka “keep it in?”</a:t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(Ball must not leave the box area; otherwise a turnover.)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5104913"/>
      </p:ext>
    </p:extLst>
  </p:cSld>
  <p:clrMapOvr>
    <a:masterClrMapping/>
  </p:clrMapOvr>
  <p:transition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Player B1 receives another personal foul, making the total 6-minutes.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0090828"/>
      </p:ext>
    </p:extLst>
  </p:cSld>
  <p:clrMapOvr>
    <a:masterClrMapping/>
  </p:clrMapOvr>
  <p:transition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Fouling-Out? </a:t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(Player will serve </a:t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full time prior to leaving the game.)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5784892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SAFETY 1ST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E1E63-D9BA-42DA-B9CD-3113F7227B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This organization sets rules for youth &amp; boys lacrosse.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2447978"/>
      </p:ext>
    </p:extLst>
  </p:cSld>
  <p:clrMapOvr>
    <a:masterClrMapping/>
  </p:clrMapOvr>
  <p:transition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NFHS?</a:t>
            </a:r>
          </a:p>
        </p:txBody>
      </p:sp>
    </p:spTree>
    <p:extLst>
      <p:ext uri="{BB962C8B-B14F-4D97-AF65-F5344CB8AC3E}">
        <p14:creationId xmlns:p14="http://schemas.microsoft.com/office/powerpoint/2010/main" val="3878918347"/>
      </p:ext>
    </p:extLst>
  </p:cSld>
  <p:clrMapOvr>
    <a:masterClrMapping/>
  </p:clrMapOvr>
  <p:transition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This committee who sets safety standards.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07478711"/>
      </p:ext>
    </p:extLst>
  </p:cSld>
  <p:clrMapOvr>
    <a:masterClrMapping/>
  </p:clrMapOvr>
  <p:transition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NOCSEA?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65846528"/>
      </p:ext>
    </p:extLst>
  </p:cSld>
  <p:clrMapOvr>
    <a:masterClrMapping/>
  </p:clrMapOvr>
  <p:transition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This governing body develops officials and coaches training, plus player development.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78161875"/>
      </p:ext>
    </p:extLst>
  </p:cSld>
  <p:clrMapOvr>
    <a:masterClrMapping/>
  </p:clrMapOvr>
  <p:transition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US Lacrosse?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9225941"/>
      </p:ext>
    </p:extLst>
  </p:cSld>
  <p:clrMapOvr>
    <a:masterClrMapping/>
  </p:clrMapOvr>
  <p:transition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This person keeps the official record of the game.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24672635"/>
      </p:ext>
    </p:extLst>
  </p:cSld>
  <p:clrMapOvr>
    <a:masterClrMapping/>
  </p:clrMapOvr>
  <p:transition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Home-team Scorekeeper?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46456940"/>
      </p:ext>
    </p:extLst>
  </p:cSld>
  <p:clrMapOvr>
    <a:masterClrMapping/>
  </p:clrMapOvr>
  <p:transition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people you watch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for game play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actions &amp; results.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87257785"/>
      </p:ext>
    </p:extLst>
  </p:cSld>
  <p:clrMapOvr>
    <a:masterClrMapping/>
  </p:clrMapOvr>
  <p:transition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Who are the officials?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2159437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ZEBRA SONGS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A65F1-3F8E-45E8-9CAD-2F12902632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12 Minutes,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10 Minutes, or 8 minutes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22580441"/>
      </p:ext>
    </p:extLst>
  </p:cSld>
  <p:clrMapOvr>
    <a:masterClrMapping/>
  </p:clrMapOvr>
  <p:transition>
    <p:circl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the length of a quarter?</a:t>
            </a:r>
          </a:p>
        </p:txBody>
      </p:sp>
    </p:spTree>
    <p:extLst>
      <p:ext uri="{BB962C8B-B14F-4D97-AF65-F5344CB8AC3E}">
        <p14:creationId xmlns:p14="http://schemas.microsoft.com/office/powerpoint/2010/main" val="2479028660"/>
      </p:ext>
    </p:extLst>
  </p:cSld>
  <p:clrMapOvr>
    <a:masterClrMapping/>
  </p:clrMapOvr>
  <p:transition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2 Minutes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8434656"/>
      </p:ext>
    </p:extLst>
  </p:cSld>
  <p:clrMapOvr>
    <a:masterClrMapping/>
  </p:clrMapOvr>
  <p:transition>
    <p:circl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time of an intermission or timeout?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6560979"/>
      </p:ext>
    </p:extLst>
  </p:cSld>
  <p:clrMapOvr>
    <a:masterClrMapping/>
  </p:clrMapOvr>
  <p:transition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This gets the officials’ attention to return to the table.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52983769"/>
      </p:ext>
    </p:extLst>
  </p:cSld>
  <p:clrMapOvr>
    <a:masterClrMapping/>
  </p:clrMapOvr>
  <p:transition>
    <p:circl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double toot of the horn?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05444363"/>
      </p:ext>
    </p:extLst>
  </p:cSld>
  <p:clrMapOvr>
    <a:masterClrMapping/>
  </p:clrMapOvr>
  <p:transition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Time served for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technical fouls.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64289081"/>
      </p:ext>
    </p:extLst>
  </p:cSld>
  <p:clrMapOvr>
    <a:masterClrMapping/>
  </p:clrMapOvr>
  <p:transition>
    <p:circl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up to 30 seconds?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53056974"/>
      </p:ext>
    </p:extLst>
  </p:cSld>
  <p:clrMapOvr>
    <a:masterClrMapping/>
  </p:clrMapOvr>
  <p:transition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A goal is scored at 7:32 in 3rd quarter making the score 14-2.</a:t>
            </a:r>
          </a:p>
        </p:txBody>
      </p:sp>
    </p:spTree>
    <p:extLst>
      <p:ext uri="{BB962C8B-B14F-4D97-AF65-F5344CB8AC3E}">
        <p14:creationId xmlns:p14="http://schemas.microsoft.com/office/powerpoint/2010/main" val="167363857"/>
      </p:ext>
    </p:extLst>
  </p:cSld>
  <p:clrMapOvr>
    <a:masterClrMapping/>
  </p:clrMapOvr>
  <p:transition>
    <p:circl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running clock?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40160222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WHO’S WHO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F85A54-2F5D-4F52-BCA7-25D491AFD9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 defensive long-pole intercepts a pass.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16089731"/>
      </p:ext>
    </p:extLst>
  </p:cSld>
  <p:clrMapOvr>
    <a:masterClrMapping/>
  </p:clrMapOvr>
  <p:transition>
    <p:circl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a ground ball?</a:t>
            </a:r>
          </a:p>
        </p:txBody>
      </p:sp>
    </p:spTree>
    <p:extLst>
      <p:ext uri="{BB962C8B-B14F-4D97-AF65-F5344CB8AC3E}">
        <p14:creationId xmlns:p14="http://schemas.microsoft.com/office/powerpoint/2010/main" val="1391142217"/>
      </p:ext>
    </p:extLst>
  </p:cSld>
  <p:clrMapOvr>
    <a:masterClrMapping/>
  </p:clrMapOvr>
  <p:transition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Player A shoots the ball, and it hits the metal part of the goal.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11669179"/>
      </p:ext>
    </p:extLst>
  </p:cSld>
  <p:clrMapOvr>
    <a:masterClrMapping/>
  </p:clrMapOvr>
  <p:transition>
    <p:circl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blocked shot?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33691121"/>
      </p:ext>
    </p:extLst>
  </p:cSld>
  <p:clrMapOvr>
    <a:masterClrMapping/>
  </p:clrMapOvr>
  <p:transition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At faceoff, after a scrum, Player A1 kicks the ball, Player B1 scoops the ball, drops it and Player A2 picks up the ball and runs with it.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9345688"/>
      </p:ext>
    </p:extLst>
  </p:cSld>
  <p:clrMapOvr>
    <a:masterClrMapping/>
  </p:clrMapOvr>
  <p:transition>
    <p:circl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FO Win for A1 and GB for A2? 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86344191"/>
      </p:ext>
    </p:extLst>
  </p:cSld>
  <p:clrMapOvr>
    <a:masterClrMapping/>
  </p:clrMapOvr>
  <p:transition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Player A1 shoots,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ball hits Goalie,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A1 scoops, shoots &amp; scores.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95971311"/>
      </p:ext>
    </p:extLst>
  </p:cSld>
  <p:clrMapOvr>
    <a:masterClrMapping/>
  </p:clrMapOvr>
  <p:transition>
    <p:circl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are 2 shots (1 on goal) for A1, GB for A1, Goal for A1? 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5908288"/>
      </p:ext>
    </p:extLst>
  </p:cSld>
  <p:clrMapOvr>
    <a:masterClrMapping/>
  </p:clrMapOvr>
  <p:transition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A1 shoots. Goalie sticks his stick offside and catches ball far side of goal pipe.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90518069"/>
      </p:ext>
    </p:extLst>
  </p:cSld>
  <p:clrMapOvr>
    <a:masterClrMapping/>
  </p:clrMapOvr>
  <p:transition>
    <p:circl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Shot for A1, and a GB for Goalie?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2372515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BY THE CLOCK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D01AC-88BD-4C45-AF59-DCF86856C0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This is the ring around the goal with a 9’ radius.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49230725"/>
      </p:ext>
    </p:extLst>
  </p:cSld>
  <p:clrMapOvr>
    <a:masterClrMapping/>
  </p:clrMapOvr>
  <p:transition>
    <p:circl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a crease?</a:t>
            </a:r>
          </a:p>
        </p:txBody>
      </p:sp>
    </p:spTree>
    <p:extLst>
      <p:ext uri="{BB962C8B-B14F-4D97-AF65-F5344CB8AC3E}">
        <p14:creationId xmlns:p14="http://schemas.microsoft.com/office/powerpoint/2010/main" val="3886578251"/>
      </p:ext>
    </p:extLst>
  </p:cSld>
  <p:clrMapOvr>
    <a:masterClrMapping/>
  </p:clrMapOvr>
  <p:transition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 goalie stops a ball from the opposing team’s possession from going into the goal.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08531997"/>
      </p:ext>
    </p:extLst>
  </p:cSld>
  <p:clrMapOvr>
    <a:masterClrMapping/>
  </p:clrMapOvr>
  <p:transition>
    <p:circl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save?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926193"/>
      </p:ext>
    </p:extLst>
  </p:cSld>
  <p:clrMapOvr>
    <a:masterClrMapping/>
  </p:clrMapOvr>
  <p:transition>
    <p:push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one person on the field formally acknowledging a scored goal?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3596800"/>
      </p:ext>
    </p:extLst>
  </p:cSld>
  <p:clrMapOvr>
    <a:masterClrMapping/>
  </p:clrMapOvr>
  <p:transition>
    <p:circl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a game official on the field?</a:t>
            </a:r>
          </a:p>
        </p:txBody>
      </p:sp>
    </p:spTree>
    <p:extLst>
      <p:ext uri="{BB962C8B-B14F-4D97-AF65-F5344CB8AC3E}">
        <p14:creationId xmlns:p14="http://schemas.microsoft.com/office/powerpoint/2010/main" val="1471448219"/>
      </p:ext>
    </p:extLst>
  </p:cSld>
  <p:clrMapOvr>
    <a:masterClrMapping/>
  </p:clrMapOvr>
  <p:transition>
    <p:push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 ball rolls into the goal off of a defensive player as a botch.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14077430"/>
      </p:ext>
    </p:extLst>
  </p:cSld>
  <p:clrMapOvr>
    <a:masterClrMapping/>
  </p:clrMapOvr>
  <p:transition>
    <p:circl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TEAM goal for the opposing team?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90175574"/>
      </p:ext>
    </p:extLst>
  </p:cSld>
  <p:clrMapOvr>
    <a:masterClrMapping/>
  </p:clrMapOvr>
  <p:transition>
    <p:push dir="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On a fast break, Player A1 / Goalie, passes to Player A2 who shoots and scores.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7296442"/>
      </p:ext>
    </p:extLst>
  </p:cSld>
  <p:clrMapOvr>
    <a:masterClrMapping/>
  </p:clrMapOvr>
  <p:transition>
    <p:circl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Goal for A2,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an Assist for A1 (Goalie) and a Clear?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13352428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YOU’RE GROUNDED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B1598-FC82-4067-9127-A960226C4E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6" name="Picture 2" descr="https://i.ytimg.com/vi/2QS6G8ifPJ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2119"/>
            <a:ext cx="11506200" cy="5973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reason we sit in the cold, with another stranger, and tally marks in a book </a:t>
            </a:r>
            <a:r>
              <a:rPr lang="en-US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while watching boys play</a:t>
            </a:r>
            <a:br>
              <a:rPr lang="en-US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game.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9220200" y="6096000"/>
            <a:ext cx="1447800" cy="762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circl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2119"/>
            <a:ext cx="11125200" cy="5973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love? 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0668000" y="5943600"/>
            <a:ext cx="1524000" cy="9144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2734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GOOD AS GOALED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FEE400-E502-4949-814B-0074874298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11111" y="225442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1112" y="340677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1111" y="455850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11112" y="5710238"/>
            <a:ext cx="2022476" cy="1147762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8140457" y="570585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6108188" y="570585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4075912" y="5710238"/>
            <a:ext cx="2020089" cy="1147762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2046278" y="5710238"/>
            <a:ext cx="2020110" cy="1147762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8" name="Rectangle 37">
            <a:hlinkClick r:id="rId11" action="ppaction://hlinksldjump"/>
          </p:cNvPr>
          <p:cNvSpPr/>
          <p:nvPr/>
        </p:nvSpPr>
        <p:spPr>
          <a:xfrm>
            <a:off x="2045565" y="455850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39" name="Rectangle 38">
            <a:hlinkClick r:id="rId12" action="ppaction://hlinksldjump"/>
          </p:cNvPr>
          <p:cNvSpPr/>
          <p:nvPr/>
        </p:nvSpPr>
        <p:spPr>
          <a:xfrm>
            <a:off x="4073627" y="4557062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0" name="Rectangle 39">
            <a:hlinkClick r:id="rId13" action="ppaction://hlinksldjump"/>
          </p:cNvPr>
          <p:cNvSpPr/>
          <p:nvPr/>
        </p:nvSpPr>
        <p:spPr>
          <a:xfrm>
            <a:off x="2045564" y="3408951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41" name="Rectangle 40">
            <a:hlinkClick r:id="rId14" action="ppaction://hlinksldjump"/>
          </p:cNvPr>
          <p:cNvSpPr/>
          <p:nvPr/>
        </p:nvSpPr>
        <p:spPr>
          <a:xfrm>
            <a:off x="6109738" y="4552748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2" name="Rectangle 41">
            <a:hlinkClick r:id="rId15" action="ppaction://hlinksldjump"/>
          </p:cNvPr>
          <p:cNvSpPr/>
          <p:nvPr/>
        </p:nvSpPr>
        <p:spPr>
          <a:xfrm>
            <a:off x="4073627" y="340564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43" name="Rectangle 42">
            <a:hlinkClick r:id="rId16" action="ppaction://hlinksldjump"/>
          </p:cNvPr>
          <p:cNvSpPr/>
          <p:nvPr/>
        </p:nvSpPr>
        <p:spPr>
          <a:xfrm>
            <a:off x="2045160" y="2254824"/>
            <a:ext cx="2020824" cy="1147763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44" name="Rectangle 43">
            <a:hlinkClick r:id="rId17" action="ppaction://hlinksldjump"/>
          </p:cNvPr>
          <p:cNvSpPr/>
          <p:nvPr/>
        </p:nvSpPr>
        <p:spPr>
          <a:xfrm>
            <a:off x="6109737" y="340319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45" name="Rectangle 44">
            <a:hlinkClick r:id="rId18" action="ppaction://hlinksldjump"/>
          </p:cNvPr>
          <p:cNvSpPr/>
          <p:nvPr/>
        </p:nvSpPr>
        <p:spPr>
          <a:xfrm>
            <a:off x="8140457" y="4557062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6" name="Rectangle 45">
            <a:hlinkClick r:id="rId19" action="ppaction://hlinksldjump"/>
          </p:cNvPr>
          <p:cNvSpPr/>
          <p:nvPr/>
        </p:nvSpPr>
        <p:spPr>
          <a:xfrm>
            <a:off x="10171176" y="570585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47" name="Rectangle 46">
            <a:hlinkClick r:id="rId20" action="ppaction://hlinksldjump"/>
          </p:cNvPr>
          <p:cNvSpPr/>
          <p:nvPr/>
        </p:nvSpPr>
        <p:spPr>
          <a:xfrm>
            <a:off x="10171176" y="4552748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8" name="Rectangle 47">
            <a:hlinkClick r:id="rId21" action="ppaction://hlinksldjump"/>
          </p:cNvPr>
          <p:cNvSpPr/>
          <p:nvPr/>
        </p:nvSpPr>
        <p:spPr>
          <a:xfrm>
            <a:off x="11111" y="1110058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111" y="-42189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SAFETY 1ST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51" name="Rectangle 50">
            <a:hlinkClick r:id="rId22" action="ppaction://hlinksldjump"/>
          </p:cNvPr>
          <p:cNvSpPr/>
          <p:nvPr/>
        </p:nvSpPr>
        <p:spPr>
          <a:xfrm>
            <a:off x="2045564" y="1111161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2" name="Rectangle 51">
            <a:hlinkClick r:id="rId23" action="ppaction://hlinksldjump"/>
          </p:cNvPr>
          <p:cNvSpPr/>
          <p:nvPr/>
        </p:nvSpPr>
        <p:spPr>
          <a:xfrm>
            <a:off x="4073627" y="110738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73627" y="-4310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WHO’S WHO?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045564" y="-4310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ZEBRA SONGS</a:t>
            </a:r>
          </a:p>
        </p:txBody>
      </p:sp>
      <p:sp>
        <p:nvSpPr>
          <p:cNvPr id="55" name="Rectangle 54">
            <a:hlinkClick r:id="rId24" action="ppaction://hlinksldjump"/>
          </p:cNvPr>
          <p:cNvSpPr/>
          <p:nvPr/>
        </p:nvSpPr>
        <p:spPr>
          <a:xfrm>
            <a:off x="4074341" y="225318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56" name="Rectangle 55">
            <a:hlinkClick r:id="rId25" action="ppaction://hlinksldjump"/>
          </p:cNvPr>
          <p:cNvSpPr/>
          <p:nvPr/>
        </p:nvSpPr>
        <p:spPr>
          <a:xfrm>
            <a:off x="6107227" y="1113191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7" name="Rectangle 56">
            <a:hlinkClick r:id="rId26" action="ppaction://hlinksldjump"/>
          </p:cNvPr>
          <p:cNvSpPr/>
          <p:nvPr/>
        </p:nvSpPr>
        <p:spPr>
          <a:xfrm>
            <a:off x="6107227" y="2252634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58" name="Rectangle 57">
            <a:hlinkClick r:id="rId27" action="ppaction://hlinksldjump"/>
          </p:cNvPr>
          <p:cNvSpPr/>
          <p:nvPr/>
        </p:nvSpPr>
        <p:spPr>
          <a:xfrm>
            <a:off x="8142467" y="111257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141084" y="-4310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YOU’RE GROUNDED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107227" y="-42609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BY THE CLOCK</a:t>
            </a:r>
          </a:p>
        </p:txBody>
      </p:sp>
      <p:sp>
        <p:nvSpPr>
          <p:cNvPr id="61" name="Rectangle 60">
            <a:hlinkClick r:id="rId28" action="ppaction://hlinksldjump"/>
          </p:cNvPr>
          <p:cNvSpPr/>
          <p:nvPr/>
        </p:nvSpPr>
        <p:spPr>
          <a:xfrm>
            <a:off x="10171176" y="-4264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GOOD AS GOALED</a:t>
            </a:r>
          </a:p>
        </p:txBody>
      </p:sp>
      <p:sp>
        <p:nvSpPr>
          <p:cNvPr id="62" name="Rectangle 61">
            <a:hlinkClick r:id="rId29" action="ppaction://hlinksldjump"/>
          </p:cNvPr>
          <p:cNvSpPr/>
          <p:nvPr/>
        </p:nvSpPr>
        <p:spPr>
          <a:xfrm>
            <a:off x="10171176" y="111257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63" name="Rectangle 62">
            <a:hlinkClick r:id="rId30" action="ppaction://hlinksldjump"/>
          </p:cNvPr>
          <p:cNvSpPr/>
          <p:nvPr/>
        </p:nvSpPr>
        <p:spPr>
          <a:xfrm>
            <a:off x="8141084" y="225446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64" name="Rectangle 63">
            <a:hlinkClick r:id="rId31" action="ppaction://hlinksldjump"/>
          </p:cNvPr>
          <p:cNvSpPr/>
          <p:nvPr/>
        </p:nvSpPr>
        <p:spPr>
          <a:xfrm>
            <a:off x="8142467" y="340600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4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65" name="Rectangle 64">
            <a:hlinkClick r:id="rId32" action="ppaction://hlinksldjump"/>
          </p:cNvPr>
          <p:cNvSpPr/>
          <p:nvPr/>
        </p:nvSpPr>
        <p:spPr>
          <a:xfrm>
            <a:off x="10171176" y="340319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66" name="Rectangle 65">
            <a:hlinkClick r:id="rId33" action="ppaction://hlinksldjump"/>
          </p:cNvPr>
          <p:cNvSpPr/>
          <p:nvPr/>
        </p:nvSpPr>
        <p:spPr>
          <a:xfrm>
            <a:off x="10171176" y="2252844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-4796" y="5704892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-4796" y="4552748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-26873" y="3403195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-4796" y="2262202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0" y="1113191"/>
            <a:ext cx="12268200" cy="0"/>
          </a:xfrm>
          <a:prstGeom prst="line">
            <a:avLst/>
          </a:prstGeom>
          <a:ln w="825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7520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134223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2180094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0161281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072128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-6625" y="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41126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5212</TotalTime>
  <Words>836</Words>
  <Application>Microsoft Macintosh PowerPoint</Application>
  <PresentationFormat>Widescreen</PresentationFormat>
  <Paragraphs>117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Korinna</vt:lpstr>
      <vt:lpstr>Calibri</vt:lpstr>
      <vt:lpstr>Arial</vt:lpstr>
      <vt:lpstr>Impact</vt:lpstr>
      <vt:lpstr>Office Theme</vt:lpstr>
      <vt:lpstr>To play Jeopardy – start this .ppt in SLIDE SHOW MODE, and click through the slides. When you get to the game board,  click on a square – the answer and then question will appear. Click again to return to the game board. Good luck!</vt:lpstr>
      <vt:lpstr>PowerPoint Presentation</vt:lpstr>
      <vt:lpstr>SAFETY 1ST</vt:lpstr>
      <vt:lpstr>ZEBRA SONGS</vt:lpstr>
      <vt:lpstr>WHO’S WHO</vt:lpstr>
      <vt:lpstr>BY THE CLOCK</vt:lpstr>
      <vt:lpstr>YOU’RE GROUNDED</vt:lpstr>
      <vt:lpstr>GOOD AS GOALED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reason we sit in the cold, with another stranger, and tally marks in a book while watching boys play a game.</vt:lpstr>
      <vt:lpstr>What is love?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</dc:creator>
  <cp:lastModifiedBy>Jennifer Vogel</cp:lastModifiedBy>
  <cp:revision>106</cp:revision>
  <dcterms:created xsi:type="dcterms:W3CDTF">2013-04-12T01:53:39Z</dcterms:created>
  <dcterms:modified xsi:type="dcterms:W3CDTF">2021-02-17T18:15:41Z</dcterms:modified>
</cp:coreProperties>
</file>